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60" r:id="rId4"/>
    <p:sldId id="261" r:id="rId5"/>
    <p:sldId id="264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DE4"/>
    <a:srgbClr val="003E72"/>
    <a:srgbClr val="003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7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F7CD74-C48C-4245-8CCF-DBB38E00D53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818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561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DBF5C9-71CC-4BAE-ACF8-C9460A22DB8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81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B0F9B-422B-4DF9-964A-ADE60F0616B8}" type="slidenum">
              <a:rPr lang="en-GB"/>
              <a:pPr/>
              <a:t>1</a:t>
            </a:fld>
            <a:endParaRPr lang="en-GB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8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 w="127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 w="127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862888" y="6448425"/>
            <a:ext cx="900112" cy="179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4CEB373-BD7C-4783-8107-7D464DC20D9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5A11B8-44B0-4662-A214-3AC75634F71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3"/>
            <a:ext cx="2093912" cy="5376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0DFDDC-DED2-4D97-9D73-1E3977CF82F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39CE08-21F8-47E0-9AF5-CFB5DF3FC98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7754C9-331C-43FE-9ED5-284E39C050F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F5DCF7-1C0F-4971-BF2D-DB222267F0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981CEF-DC16-45B6-A395-62D06AECB3C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67101D-8E6F-4BE5-B40E-F6AE1F1AFD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C29B32-1A21-4D98-832D-2F87A1EDDA1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791690-48AA-4F59-83E1-4F4105E65AE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E4F651-B6DC-4723-BE57-D2C2DA7344B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451600"/>
            <a:ext cx="9001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D04EABD-5DD2-4FB0-862B-FF70ED03755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6700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2pPr>
      <a:lvl3pPr marL="809625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3pPr>
      <a:lvl4pPr marL="1079500" indent="-268288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4pPr>
      <a:lvl5pPr marL="13509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5pPr>
      <a:lvl6pPr marL="18081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nature.com/articles/ncomms925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703" y="1881915"/>
            <a:ext cx="8374063" cy="576263"/>
          </a:xfrm>
        </p:spPr>
        <p:txBody>
          <a:bodyPr/>
          <a:lstStyle/>
          <a:p>
            <a:r>
              <a:rPr lang="en-AU" sz="3500" b="0" dirty="0" smtClean="0"/>
              <a:t>Multiple </a:t>
            </a:r>
            <a:r>
              <a:rPr lang="en-AU" sz="3500" b="0" dirty="0" err="1" smtClean="0"/>
              <a:t>Exciton</a:t>
            </a:r>
            <a:r>
              <a:rPr lang="en-AU" sz="3500" b="0" dirty="0" smtClean="0"/>
              <a:t> </a:t>
            </a:r>
            <a:r>
              <a:rPr lang="en-AU" sz="3500" b="0" dirty="0" smtClean="0"/>
              <a:t>Generation in </a:t>
            </a:r>
            <a:r>
              <a:rPr lang="en-AU" sz="3500" b="0" dirty="0"/>
              <a:t>S</a:t>
            </a:r>
            <a:r>
              <a:rPr lang="en-AU" sz="3500" b="0" dirty="0" smtClean="0"/>
              <a:t>olar Cells  </a:t>
            </a:r>
            <a:endParaRPr lang="en-US" sz="35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4797152"/>
            <a:ext cx="8374063" cy="539750"/>
          </a:xfrm>
        </p:spPr>
        <p:txBody>
          <a:bodyPr/>
          <a:lstStyle/>
          <a:p>
            <a:pPr algn="r"/>
            <a:r>
              <a:rPr lang="en-US" sz="2400" dirty="0" smtClean="0"/>
              <a:t>Nathaniel </a:t>
            </a:r>
            <a:r>
              <a:rPr lang="en-US" sz="2400" dirty="0" smtClean="0"/>
              <a:t>Davis – CSAR Student Silver Award</a:t>
            </a:r>
            <a:endParaRPr lang="en-US" sz="2400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524328" y="5409220"/>
            <a:ext cx="1305918" cy="576064"/>
          </a:xfrm>
          <a:prstGeom prst="rect">
            <a:avLst/>
          </a:prstGeom>
          <a:noFill/>
          <a:ln w="127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r>
              <a:rPr lang="en-GB" b="1" dirty="0" smtClean="0">
                <a:solidFill>
                  <a:schemeClr val="tx2"/>
                </a:solidFill>
              </a:rPr>
              <a:t>Cavendish 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Laboratory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59671"/>
            <a:ext cx="5056329" cy="2130500"/>
          </a:xfrm>
          <a:prstGeom prst="rect">
            <a:avLst/>
          </a:prstGeom>
        </p:spPr>
      </p:pic>
      <p:sp>
        <p:nvSpPr>
          <p:cNvPr id="4" name="AutoShape 4" descr="Cambridge Society for the Application of Research (CSAR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CSAR – Silver Student Award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would like to thank the CSAR for the funding and trust in my research.</a:t>
            </a:r>
            <a:endParaRPr lang="en-GB" dirty="0"/>
          </a:p>
          <a:p>
            <a:r>
              <a:rPr lang="en-GB" dirty="0" smtClean="0"/>
              <a:t>Their funding and support helped me attend the Materials Research Symposium in Phoenix, USA, where I presented my work.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50" y="3429000"/>
            <a:ext cx="81153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7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Different Energies of Photons</a:t>
            </a:r>
            <a:endParaRPr lang="en-GB" dirty="0"/>
          </a:p>
        </p:txBody>
      </p:sp>
      <p:pic>
        <p:nvPicPr>
          <p:cNvPr id="16386" name="Picture 2" descr="http://www.fgglass.com/images/solar_spectrum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46735"/>
            <a:ext cx="5868144" cy="348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96" y="1340768"/>
            <a:ext cx="48617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The Sun produces photons of different energies.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Such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High energy ultraviolet photons.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Medium energy visible photons.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Low energy infrared photons.</a:t>
            </a:r>
          </a:p>
        </p:txBody>
      </p:sp>
    </p:spTree>
    <p:extLst>
      <p:ext uri="{BB962C8B-B14F-4D97-AF65-F5344CB8AC3E}">
        <p14:creationId xmlns:p14="http://schemas.microsoft.com/office/powerpoint/2010/main" val="540951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775" y="352185"/>
            <a:ext cx="8375650" cy="423862"/>
          </a:xfrm>
        </p:spPr>
        <p:txBody>
          <a:bodyPr/>
          <a:lstStyle/>
          <a:p>
            <a:r>
              <a:rPr lang="en-GB" dirty="0" smtClean="0"/>
              <a:t>The Interaction Between Photons and Solar Cells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167982" y="2924944"/>
            <a:ext cx="5972264" cy="3096344"/>
            <a:chOff x="697657" y="1721371"/>
            <a:chExt cx="7906791" cy="4114800"/>
          </a:xfrm>
        </p:grpSpPr>
        <p:grpSp>
          <p:nvGrpSpPr>
            <p:cNvPr id="5" name="Group 4"/>
            <p:cNvGrpSpPr/>
            <p:nvPr/>
          </p:nvGrpSpPr>
          <p:grpSpPr>
            <a:xfrm>
              <a:off x="697657" y="1721371"/>
              <a:ext cx="7781925" cy="4114800"/>
              <a:chOff x="697657" y="1721371"/>
              <a:chExt cx="7781925" cy="4114800"/>
            </a:xfrm>
          </p:grpSpPr>
          <p:pic>
            <p:nvPicPr>
              <p:cNvPr id="9" name="Picture 2" descr="C:\Users\Danos\Desktop\Capture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71" b="44616"/>
              <a:stretch/>
            </p:blipFill>
            <p:spPr bwMode="auto">
              <a:xfrm>
                <a:off x="697657" y="1721371"/>
                <a:ext cx="7781925" cy="411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755576" y="2872186"/>
                <a:ext cx="648072" cy="1806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627784" y="3444424"/>
              <a:ext cx="648072" cy="682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04048" y="3434433"/>
              <a:ext cx="720080" cy="682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96336" y="3406670"/>
              <a:ext cx="1008112" cy="814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65376" y="1436956"/>
            <a:ext cx="8604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 solar cell operates by the absorption of a photon. This promotes an electron from the valance band to the conduction band.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The minimum energy required to promote this electron is usually call the band gap (</a:t>
            </a:r>
            <a:r>
              <a:rPr lang="en-GB" sz="1600" dirty="0" err="1" smtClean="0"/>
              <a:t>E</a:t>
            </a:r>
            <a:r>
              <a:rPr lang="en-GB" sz="1600" baseline="-25000" dirty="0" err="1" smtClean="0"/>
              <a:t>g</a:t>
            </a:r>
            <a:r>
              <a:rPr lang="en-GB" sz="16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As the sun produces photons of different energies only those of the right energy efficiently promote an electron: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Low energy photons are not absorbed.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And the excess energy of high energy photons is lost in a process called </a:t>
            </a:r>
            <a:r>
              <a:rPr lang="en-GB" sz="1600" dirty="0" err="1" smtClean="0"/>
              <a:t>thermalisation</a:t>
            </a:r>
            <a:r>
              <a:rPr lang="en-GB" sz="1600" dirty="0" smtClean="0"/>
              <a:t>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716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Reducing </a:t>
            </a:r>
            <a:r>
              <a:rPr lang="en-AU" dirty="0" err="1" smtClean="0"/>
              <a:t>thermalisation</a:t>
            </a:r>
            <a:r>
              <a:rPr lang="en-AU" dirty="0" smtClean="0"/>
              <a:t> losses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3553555" cy="36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6309320"/>
            <a:ext cx="7164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00" dirty="0" smtClean="0">
                <a:solidFill>
                  <a:schemeClr val="bg1"/>
                </a:solidFill>
              </a:rPr>
              <a:t>Beard. M. C. et al. </a:t>
            </a:r>
            <a:r>
              <a:rPr lang="en-GB" sz="1000" dirty="0" smtClean="0">
                <a:solidFill>
                  <a:schemeClr val="bg1"/>
                </a:solidFill>
              </a:rPr>
              <a:t>Accounts of  Chemical Research, 2013, 46, 6, 1252-1260</a:t>
            </a:r>
          </a:p>
          <a:p>
            <a:pPr algn="r"/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57" y="13407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Multiple </a:t>
            </a:r>
            <a:r>
              <a:rPr lang="en-GB" sz="1600" dirty="0" err="1" smtClean="0"/>
              <a:t>Exciton</a:t>
            </a:r>
            <a:r>
              <a:rPr lang="en-GB" sz="1600" dirty="0" smtClean="0"/>
              <a:t> generation (MEG) is a process that uses the excess energy of high energy photons to promote a second electron to the conduction band.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The minimum requirement is that this photon has energy at least twice that of the band gap.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This allows for 1 photon to promote two electrons, potentially circumventing some of the inherent losses in conventional solar cells.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5412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MEG in Lead Selenide </a:t>
            </a:r>
            <a:r>
              <a:rPr lang="en-GB" dirty="0" err="1" smtClean="0"/>
              <a:t>Nanorods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6309320"/>
            <a:ext cx="7164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00" dirty="0" smtClean="0">
                <a:solidFill>
                  <a:schemeClr val="bg1"/>
                </a:solidFill>
              </a:rPr>
              <a:t>Beard. M. C. et al. </a:t>
            </a:r>
            <a:r>
              <a:rPr lang="en-GB" sz="1000" dirty="0" smtClean="0">
                <a:solidFill>
                  <a:schemeClr val="bg1"/>
                </a:solidFill>
              </a:rPr>
              <a:t>Accounts of  Chemical Research, 2013, 46, 6, 1252-1260</a:t>
            </a:r>
          </a:p>
          <a:p>
            <a:pPr algn="r"/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85460"/>
            <a:ext cx="4924465" cy="379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340768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Thus at photons energies 2 times the bad gap the quantum yield is ideally 200%.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Although no materials have been found yet that are perfect MEG materials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It has been shown that as you move from bulk </a:t>
            </a:r>
            <a:r>
              <a:rPr lang="en-GB" sz="1600" dirty="0" err="1" smtClean="0"/>
              <a:t>PbSe</a:t>
            </a:r>
            <a:r>
              <a:rPr lang="en-GB" sz="1600" dirty="0" smtClean="0"/>
              <a:t> to </a:t>
            </a:r>
            <a:r>
              <a:rPr lang="en-GB" sz="1600" dirty="0" err="1" smtClean="0"/>
              <a:t>PbSe</a:t>
            </a:r>
            <a:r>
              <a:rPr lang="en-GB" sz="1600" dirty="0" smtClean="0"/>
              <a:t> </a:t>
            </a:r>
            <a:r>
              <a:rPr lang="en-GB" sz="1600" dirty="0" err="1" smtClean="0"/>
              <a:t>quntum</a:t>
            </a:r>
            <a:r>
              <a:rPr lang="en-GB" sz="1600" dirty="0" smtClean="0"/>
              <a:t> dots and further on to </a:t>
            </a:r>
            <a:r>
              <a:rPr lang="en-GB" sz="1600" dirty="0" err="1" smtClean="0"/>
              <a:t>PbSe</a:t>
            </a:r>
            <a:r>
              <a:rPr lang="en-GB" sz="1600" dirty="0" smtClean="0"/>
              <a:t> </a:t>
            </a:r>
            <a:r>
              <a:rPr lang="en-GB" sz="1600" dirty="0" err="1" smtClean="0"/>
              <a:t>Nanorods</a:t>
            </a:r>
            <a:r>
              <a:rPr lang="en-GB" sz="1600" dirty="0" smtClean="0"/>
              <a:t> that the MEG efficiency increases.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12603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Contorlling</a:t>
            </a:r>
            <a:r>
              <a:rPr lang="en-GB" dirty="0" smtClean="0"/>
              <a:t> </a:t>
            </a:r>
            <a:r>
              <a:rPr lang="en-GB" dirty="0" err="1" smtClean="0"/>
              <a:t>PbSe</a:t>
            </a:r>
            <a:r>
              <a:rPr lang="en-GB" dirty="0" smtClean="0"/>
              <a:t> </a:t>
            </a:r>
            <a:r>
              <a:rPr lang="en-GB" dirty="0" err="1" smtClean="0"/>
              <a:t>Nanorod</a:t>
            </a:r>
            <a:r>
              <a:rPr lang="en-GB" dirty="0" smtClean="0"/>
              <a:t> </a:t>
            </a:r>
            <a:r>
              <a:rPr lang="en-GB" dirty="0" err="1"/>
              <a:t>M</a:t>
            </a:r>
            <a:r>
              <a:rPr lang="en-GB" dirty="0" err="1" smtClean="0"/>
              <a:t>orpologies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3600400" cy="4067175"/>
          </a:xfrm>
        </p:spPr>
        <p:txBody>
          <a:bodyPr/>
          <a:lstStyle/>
          <a:p>
            <a:r>
              <a:rPr lang="en-GB" sz="1600" dirty="0" smtClean="0"/>
              <a:t>Only straight </a:t>
            </a:r>
            <a:r>
              <a:rPr lang="en-GB" sz="1600" dirty="0" err="1" smtClean="0"/>
              <a:t>nanorods</a:t>
            </a:r>
            <a:r>
              <a:rPr lang="en-GB" sz="1600" dirty="0" smtClean="0"/>
              <a:t>, i.e. not branched or quantum dots would make efficient solar cells</a:t>
            </a:r>
          </a:p>
          <a:p>
            <a:r>
              <a:rPr lang="en-GB" sz="1600" dirty="0" smtClean="0"/>
              <a:t>Controlling the amount of Oleic acid, a chemical that stabilises the </a:t>
            </a:r>
            <a:r>
              <a:rPr lang="en-GB" sz="1600" dirty="0" err="1" smtClean="0"/>
              <a:t>nanorods</a:t>
            </a:r>
            <a:r>
              <a:rPr lang="en-GB" sz="1600" dirty="0" smtClean="0"/>
              <a:t> in solution, was key.</a:t>
            </a:r>
            <a:endParaRPr lang="en-GB" sz="1600" dirty="0"/>
          </a:p>
        </p:txBody>
      </p:sp>
      <p:pic>
        <p:nvPicPr>
          <p:cNvPr id="4" name="Picture 2" descr="C:\Users\Nate Davis\Desktop\Dropbox\Cambridge\PhD\colab\marcus\Nate`s MEG PbSe rods\Submission\Nat Comm\Accepted Version\figures\SI Figure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63" y="1412776"/>
            <a:ext cx="4392488" cy="472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39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Fabrication the solar cells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708150"/>
            <a:ext cx="3755777" cy="4067175"/>
          </a:xfrm>
        </p:spPr>
        <p:txBody>
          <a:bodyPr/>
          <a:lstStyle/>
          <a:p>
            <a:r>
              <a:rPr lang="en-GB" sz="1600" dirty="0" smtClean="0"/>
              <a:t>The </a:t>
            </a:r>
            <a:r>
              <a:rPr lang="en-GB" sz="1600" dirty="0" err="1" smtClean="0"/>
              <a:t>PbSe</a:t>
            </a:r>
            <a:r>
              <a:rPr lang="en-GB" sz="1600" dirty="0" smtClean="0"/>
              <a:t> </a:t>
            </a:r>
            <a:r>
              <a:rPr lang="en-GB" sz="1600" dirty="0" err="1" smtClean="0"/>
              <a:t>nanorods</a:t>
            </a:r>
            <a:r>
              <a:rPr lang="en-GB" sz="1600" dirty="0" smtClean="0"/>
              <a:t> were incorporated into working solar cells.</a:t>
            </a:r>
          </a:p>
          <a:p>
            <a:r>
              <a:rPr lang="en-GB" sz="1600" dirty="0" smtClean="0"/>
              <a:t> Au is an electrode.</a:t>
            </a:r>
          </a:p>
          <a:p>
            <a:r>
              <a:rPr lang="en-GB" sz="1600" dirty="0" err="1" smtClean="0"/>
              <a:t>PbSe</a:t>
            </a:r>
            <a:r>
              <a:rPr lang="en-GB" sz="1600" dirty="0" smtClean="0"/>
              <a:t> </a:t>
            </a:r>
            <a:r>
              <a:rPr lang="en-GB" sz="1600" dirty="0" err="1" smtClean="0"/>
              <a:t>nanorods</a:t>
            </a:r>
            <a:r>
              <a:rPr lang="en-GB" sz="1600" dirty="0" smtClean="0"/>
              <a:t> are the active layer.</a:t>
            </a:r>
          </a:p>
          <a:p>
            <a:r>
              <a:rPr lang="en-GB" sz="1600" dirty="0" err="1" smtClean="0"/>
              <a:t>ZnO</a:t>
            </a:r>
            <a:r>
              <a:rPr lang="en-GB" sz="1600" dirty="0" smtClean="0"/>
              <a:t> is an electron accepting layer.</a:t>
            </a:r>
          </a:p>
          <a:p>
            <a:r>
              <a:rPr lang="en-GB" sz="1600" dirty="0" smtClean="0"/>
              <a:t>ITO is an electrode.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2776"/>
            <a:ext cx="4547865" cy="47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46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e Davis\Desktop\Dropbox\Cambridge\PhD\colab\marcus\Nate`s MEG PbSe rods\Submission\Nat Comm\Accepted Version\figures\Figure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640070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External Quantum Efficiency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0788"/>
            <a:ext cx="3059832" cy="4536504"/>
          </a:xfrm>
        </p:spPr>
        <p:txBody>
          <a:bodyPr/>
          <a:lstStyle/>
          <a:p>
            <a:r>
              <a:rPr lang="en-GB" sz="1600" dirty="0" smtClean="0"/>
              <a:t>The external quantum efficiency (EQE) is a measurement of the number of photons hitting the solar cell compared to the number of electrons produced.</a:t>
            </a:r>
          </a:p>
          <a:p>
            <a:r>
              <a:rPr lang="en-GB" sz="1600" dirty="0" smtClean="0"/>
              <a:t>Thus an EQE of 100% means 1 photon hits the solar cell and 1 electron is produces.</a:t>
            </a:r>
          </a:p>
          <a:p>
            <a:r>
              <a:rPr lang="en-GB" sz="1600" dirty="0" smtClean="0"/>
              <a:t>As you can see in the high energy region the solar cells start breaking 100% EQE.</a:t>
            </a:r>
          </a:p>
          <a:p>
            <a:r>
              <a:rPr lang="en-GB" sz="1600" dirty="0" smtClean="0"/>
              <a:t>Thus more electrons are being produced than photons hitting the cell.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102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Publication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374063" cy="4067175"/>
          </a:xfrm>
        </p:spPr>
        <p:txBody>
          <a:bodyPr/>
          <a:lstStyle/>
          <a:p>
            <a:r>
              <a:rPr lang="en-GB" sz="1600" dirty="0" smtClean="0"/>
              <a:t>This work represents the second case of MEG in a working device</a:t>
            </a:r>
          </a:p>
          <a:p>
            <a:r>
              <a:rPr lang="en-GB" sz="1600" dirty="0" smtClean="0"/>
              <a:t>The first was in </a:t>
            </a:r>
            <a:r>
              <a:rPr lang="en-GB" sz="1600" dirty="0" err="1" smtClean="0"/>
              <a:t>PbSe</a:t>
            </a:r>
            <a:r>
              <a:rPr lang="en-GB" sz="1600" dirty="0" smtClean="0"/>
              <a:t> quantum dots, But our efficiencies are high as expected by using </a:t>
            </a:r>
            <a:r>
              <a:rPr lang="en-GB" sz="1600" dirty="0" err="1" smtClean="0"/>
              <a:t>nanorods</a:t>
            </a:r>
            <a:r>
              <a:rPr lang="en-GB" sz="1600" dirty="0" smtClean="0"/>
              <a:t> instead of quantum dots.</a:t>
            </a:r>
          </a:p>
          <a:p>
            <a:r>
              <a:rPr lang="en-GB" sz="1600" dirty="0" smtClean="0"/>
              <a:t>More information can be found in the Nature Communications publication at: </a:t>
            </a:r>
            <a:r>
              <a:rPr lang="en-GB" sz="1600" dirty="0" smtClean="0">
                <a:hlinkClick r:id="rId2"/>
              </a:rPr>
              <a:t>https</a:t>
            </a:r>
            <a:r>
              <a:rPr lang="en-GB" sz="1600" dirty="0">
                <a:hlinkClick r:id="rId2"/>
              </a:rPr>
              <a:t>://</a:t>
            </a:r>
            <a:r>
              <a:rPr lang="en-GB" sz="1600" dirty="0" smtClean="0">
                <a:hlinkClick r:id="rId2"/>
              </a:rPr>
              <a:t>www.nature.com/articles/ncomms9259</a:t>
            </a:r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356992"/>
            <a:ext cx="5445478" cy="281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25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cav_presentation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template_cav_presentation</Template>
  <TotalTime>2864</TotalTime>
  <Words>562</Words>
  <Application>Microsoft Office PowerPoint</Application>
  <PresentationFormat>On-screen Show (4:3)</PresentationFormat>
  <Paragraphs>48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template_cav_presentation</vt:lpstr>
      <vt:lpstr>Multiple Exciton Generation in Solar Cells  </vt:lpstr>
      <vt:lpstr>The Different Energies of Photons</vt:lpstr>
      <vt:lpstr>The Interaction Between Photons and Solar Cells</vt:lpstr>
      <vt:lpstr>Reducing thermalisation losses</vt:lpstr>
      <vt:lpstr>MEG in Lead Selenide Nanorods</vt:lpstr>
      <vt:lpstr>Contorlling PbSe Nanorod Morpologies</vt:lpstr>
      <vt:lpstr>Fabrication the solar cells</vt:lpstr>
      <vt:lpstr>External Quantum Efficiency  </vt:lpstr>
      <vt:lpstr>Publication </vt:lpstr>
      <vt:lpstr>CSAR – Silver Student Award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 Chalcogenide Nanorods for Photovoltaics - Enhancements through Multiple Exciton Generation.</dc:title>
  <dc:creator>Nate Davis</dc:creator>
  <cp:lastModifiedBy>Nate</cp:lastModifiedBy>
  <cp:revision>109</cp:revision>
  <cp:lastPrinted>1601-01-01T00:00:00Z</cp:lastPrinted>
  <dcterms:created xsi:type="dcterms:W3CDTF">2014-06-27T12:44:13Z</dcterms:created>
  <dcterms:modified xsi:type="dcterms:W3CDTF">2017-05-16T10:50:52Z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